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70" r:id="rId3"/>
    <p:sldId id="259" r:id="rId4"/>
    <p:sldId id="261" r:id="rId5"/>
    <p:sldId id="262" r:id="rId6"/>
    <p:sldId id="263" r:id="rId7"/>
    <p:sldId id="264" r:id="rId8"/>
    <p:sldId id="266" r:id="rId9"/>
    <p:sldId id="267" r:id="rId10"/>
    <p:sldId id="268" r:id="rId11"/>
    <p:sldId id="265" r:id="rId12"/>
    <p:sldId id="269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88" autoAdjust="0"/>
    <p:restoredTop sz="94624" autoAdjust="0"/>
  </p:normalViewPr>
  <p:slideViewPr>
    <p:cSldViewPr>
      <p:cViewPr varScale="1">
        <p:scale>
          <a:sx n="69" d="100"/>
          <a:sy n="69" d="100"/>
        </p:scale>
        <p:origin x="-141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25.02.2021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611560" y="331553"/>
            <a:ext cx="8075240" cy="3700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2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2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7158" y="318599"/>
            <a:ext cx="42862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МБОУ «Гимназия </a:t>
            </a:r>
            <a:r>
              <a:rPr lang="ru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№93»</a:t>
            </a:r>
            <a:r>
              <a:rPr lang="tt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tt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Советского </a:t>
            </a:r>
            <a:r>
              <a:rPr lang="tt-RU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tt-RU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г.Казани</a:t>
            </a:r>
            <a:endParaRPr lang="ru-RU" sz="2400" b="1" i="1" dirty="0">
              <a:solidFill>
                <a:schemeClr val="tx1">
                  <a:lumMod val="75000"/>
                  <a:lumOff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3" name="Прямая соединительная линия 12"/>
          <p:cNvCxnSpPr/>
          <p:nvPr/>
        </p:nvCxnSpPr>
        <p:spPr>
          <a:xfrm flipV="1">
            <a:off x="357158" y="1124744"/>
            <a:ext cx="8463314" cy="89678"/>
          </a:xfrm>
          <a:prstGeom prst="line">
            <a:avLst/>
          </a:prstGeom>
          <a:ln w="1270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Прямоугольник 4"/>
          <p:cNvSpPr/>
          <p:nvPr/>
        </p:nvSpPr>
        <p:spPr>
          <a:xfrm>
            <a:off x="-36512" y="4941168"/>
            <a:ext cx="90892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2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  <p:sp>
        <p:nvSpPr>
          <p:cNvPr id="14" name="Прямоугольник 13"/>
          <p:cNvSpPr/>
          <p:nvPr/>
        </p:nvSpPr>
        <p:spPr>
          <a:xfrm>
            <a:off x="214282" y="4143380"/>
            <a:ext cx="864399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4572008"/>
            <a:ext cx="85725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 Гимназии №93 стартовал цикл мероприятий, посвященных Году родных  языков и народного единства и Дню родного языка.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Торжественное мероприятие открытия Года родных языков и народного единства в Доме Дружбы народов Татарстана посетили члены администрации гимназии. В рамках круглого стола о роли национально-культурных и образовательных организаций в сохранении родных языков народов России И.А.Александровская выступила с докладом.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IMG_908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714488"/>
            <a:ext cx="2500330" cy="2500330"/>
          </a:xfrm>
          <a:prstGeom prst="rect">
            <a:avLst/>
          </a:prstGeom>
          <a:noFill/>
        </p:spPr>
      </p:pic>
      <p:pic>
        <p:nvPicPr>
          <p:cNvPr id="1032" name="Picture 8" descr="http://addnt.ru/wp-content/uploads/2021/02/IMG_9120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5786" y="1714488"/>
            <a:ext cx="3714776" cy="24777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3754041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проект  "</a:t>
            </a:r>
            <a:r>
              <a:rPr lang="ru-RU" sz="4800" dirty="0" err="1" smtClean="0"/>
              <a:t>Т</a:t>
            </a:r>
            <a:r>
              <a:rPr lang="ru-RU" dirty="0" err="1" smtClean="0"/>
              <a:t>олстой</a:t>
            </a:r>
            <a:r>
              <a:rPr lang="ru-RU" sz="4800" dirty="0" err="1" smtClean="0"/>
              <a:t>Л</a:t>
            </a:r>
            <a:r>
              <a:rPr lang="ru-RU" dirty="0" err="1" smtClean="0"/>
              <a:t>аб</a:t>
            </a:r>
            <a:r>
              <a:rPr lang="ru-RU" dirty="0" smtClean="0"/>
              <a:t>"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57158" y="1500174"/>
            <a:ext cx="385765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12 февраля в кинотеатре "Мир" состоялась премьера документального фильма о казанском периоде​ жизни </a:t>
            </a:r>
            <a:endParaRPr lang="ru-RU" dirty="0" smtClean="0"/>
          </a:p>
          <a:p>
            <a:r>
              <a:rPr lang="ru-RU" dirty="0" smtClean="0"/>
              <a:t>Л</a:t>
            </a:r>
            <a:r>
              <a:rPr lang="ru-RU" dirty="0" smtClean="0"/>
              <a:t>. Н, Толстого «Искание».</a:t>
            </a:r>
            <a:br>
              <a:rPr lang="ru-RU" dirty="0" smtClean="0"/>
            </a:br>
            <a:r>
              <a:rPr lang="ru-RU" dirty="0" smtClean="0"/>
              <a:t>Фильм стал результатом работы творческой группы участников проекта "</a:t>
            </a:r>
            <a:r>
              <a:rPr lang="ru-RU" dirty="0" err="1" smtClean="0"/>
              <a:t>ТолстойЛаб</a:t>
            </a:r>
            <a:r>
              <a:rPr lang="ru-RU" dirty="0" smtClean="0"/>
              <a:t>" (руководитель проекта Вячеслав Иванчук</a:t>
            </a:r>
            <a:r>
              <a:rPr lang="ru-RU" dirty="0" smtClean="0"/>
              <a:t>).В проекте приняли </a:t>
            </a:r>
            <a:r>
              <a:rPr lang="ru-RU" dirty="0" smtClean="0"/>
              <a:t>активное участие учащиеся 11 класса гимназии 93.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15140" y="2428868"/>
            <a:ext cx="2214578" cy="29527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4500570"/>
            <a:ext cx="2690831" cy="20181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9" name="Picture 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214810" y="2000240"/>
            <a:ext cx="2377264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7270644" cy="84124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Международный день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родного </a:t>
            </a:r>
            <a:r>
              <a:rPr lang="ru-RU" dirty="0" smtClean="0"/>
              <a:t>языка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7158" y="2000240"/>
            <a:ext cx="478634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Международный</a:t>
            </a:r>
            <a:r>
              <a:rPr lang="ru-RU" dirty="0" smtClean="0"/>
              <a:t> день родного языка отметили </a:t>
            </a:r>
            <a:r>
              <a:rPr lang="ru-RU" dirty="0" smtClean="0"/>
              <a:t>в </a:t>
            </a:r>
            <a:r>
              <a:rPr lang="ru-RU" dirty="0" smtClean="0"/>
              <a:t>МБОУ «Гимназия №93</a:t>
            </a:r>
            <a:r>
              <a:rPr lang="ru-RU" dirty="0" smtClean="0"/>
              <a:t>». 20 февраля. </a:t>
            </a:r>
          </a:p>
          <a:p>
            <a:r>
              <a:rPr lang="ru-RU" dirty="0" smtClean="0"/>
              <a:t>Ежегодно </a:t>
            </a:r>
            <a:r>
              <a:rPr lang="ru-RU" dirty="0" smtClean="0"/>
              <a:t>по традиции в концертной праздничной программе </a:t>
            </a:r>
            <a:r>
              <a:rPr lang="ru-RU" dirty="0" smtClean="0"/>
              <a:t>приняли участие </a:t>
            </a:r>
            <a:r>
              <a:rPr lang="ru-RU" dirty="0" smtClean="0"/>
              <a:t>обучающиеся, родители и педагоги. </a:t>
            </a:r>
            <a:endParaRPr lang="ru-RU" dirty="0" smtClean="0"/>
          </a:p>
          <a:p>
            <a:r>
              <a:rPr lang="ru-RU" dirty="0" smtClean="0"/>
              <a:t>Со </a:t>
            </a:r>
            <a:r>
              <a:rPr lang="ru-RU" dirty="0" smtClean="0"/>
              <a:t>сцены прозвучали стихи и песни на русском, татарском, марийском, удмуртском, туркменском, азербайджанском и других языках. Настоящим подарком для зрителей стали народные песни и танцы в исполнении </a:t>
            </a:r>
            <a:endParaRPr lang="ru-RU" dirty="0" smtClean="0"/>
          </a:p>
          <a:p>
            <a:r>
              <a:rPr lang="ru-RU" dirty="0" smtClean="0"/>
              <a:t>хореографического </a:t>
            </a:r>
            <a:r>
              <a:rPr lang="ru-RU" dirty="0" smtClean="0"/>
              <a:t>коллектива гимназии </a:t>
            </a:r>
            <a:endParaRPr lang="ru-RU" dirty="0" smtClean="0"/>
          </a:p>
          <a:p>
            <a:r>
              <a:rPr lang="ru-RU" dirty="0" smtClean="0"/>
              <a:t>и </a:t>
            </a:r>
            <a:r>
              <a:rPr lang="ru-RU" dirty="0" smtClean="0"/>
              <a:t>Детской музыкальной школы №23.</a:t>
            </a:r>
            <a:endParaRPr lang="ru-RU" dirty="0"/>
          </a:p>
        </p:txBody>
      </p:sp>
      <p:pic>
        <p:nvPicPr>
          <p:cNvPr id="1946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00628" y="4714170"/>
            <a:ext cx="3214710" cy="21438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0311" y="1214422"/>
            <a:ext cx="2733689" cy="1821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462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2786058"/>
            <a:ext cx="2997951" cy="2002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001023" y="0"/>
            <a:ext cx="1142977" cy="1142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57166"/>
            <a:ext cx="7056330" cy="1500198"/>
          </a:xfrm>
        </p:spPr>
        <p:txBody>
          <a:bodyPr>
            <a:noAutofit/>
          </a:bodyPr>
          <a:lstStyle/>
          <a:p>
            <a:r>
              <a:rPr lang="ru-RU" sz="2000" dirty="0" smtClean="0"/>
              <a:t>Совместное заседание Комиссии </a:t>
            </a:r>
            <a:br>
              <a:rPr lang="ru-RU" sz="2000" dirty="0" smtClean="0"/>
            </a:br>
            <a:r>
              <a:rPr lang="ru-RU" sz="2000" dirty="0" smtClean="0"/>
              <a:t>Общественной палаты РФ по гармонизации межнациональных и межрелигиозных отношений, по вопросам развития культуры и сохранению духовного наследия и Общественной палаты РТ</a:t>
            </a:r>
            <a:endParaRPr lang="ru-RU" sz="20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642910" y="2214554"/>
            <a:ext cx="55721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 Секции </a:t>
            </a:r>
            <a:r>
              <a:rPr lang="ru-RU" dirty="0" smtClean="0"/>
              <a:t>№1 </a:t>
            </a:r>
            <a:endParaRPr lang="ru-RU" dirty="0" smtClean="0"/>
          </a:p>
          <a:p>
            <a:r>
              <a:rPr lang="ru-RU" b="1" dirty="0" smtClean="0"/>
              <a:t>«</a:t>
            </a:r>
            <a:r>
              <a:rPr lang="ru-RU" b="1" dirty="0" smtClean="0"/>
              <a:t>Вопросы сохранения, изучения и преподавания родных зыков» </a:t>
            </a:r>
          </a:p>
          <a:p>
            <a:endParaRPr lang="ru-RU" dirty="0" smtClean="0"/>
          </a:p>
          <a:p>
            <a:r>
              <a:rPr lang="ru-RU" dirty="0" smtClean="0"/>
              <a:t>25 февраля состоялось выступление</a:t>
            </a:r>
            <a:r>
              <a:rPr lang="ru-RU" dirty="0" smtClean="0"/>
              <a:t> </a:t>
            </a:r>
            <a:r>
              <a:rPr lang="ru-RU" dirty="0" smtClean="0"/>
              <a:t>члена </a:t>
            </a:r>
            <a:r>
              <a:rPr lang="ru-RU" dirty="0" smtClean="0"/>
              <a:t>Общественной палаты РТ, </a:t>
            </a:r>
            <a:r>
              <a:rPr lang="ru-RU" dirty="0" smtClean="0"/>
              <a:t>заместителя Председателя </a:t>
            </a:r>
            <a:r>
              <a:rPr lang="ru-RU" dirty="0" smtClean="0"/>
              <a:t>Совета Ассамблеи народов РТ, </a:t>
            </a:r>
            <a:r>
              <a:rPr lang="ru-RU" dirty="0" smtClean="0"/>
              <a:t>Председателя </a:t>
            </a:r>
            <a:r>
              <a:rPr lang="ru-RU" dirty="0" smtClean="0"/>
              <a:t>правления Русского НКО РТ, </a:t>
            </a:r>
            <a:r>
              <a:rPr lang="ru-RU" dirty="0" smtClean="0"/>
              <a:t>директора МБОУ «Гимназия №93» Советского района г.Казани И.А.Александровской с докладом о деятельности Русского национально-культурного объединения Республики </a:t>
            </a:r>
            <a:r>
              <a:rPr lang="ru-RU" dirty="0" smtClean="0"/>
              <a:t>Татарстан </a:t>
            </a:r>
            <a:r>
              <a:rPr lang="ru-RU" dirty="0" smtClean="0"/>
              <a:t>и образовательных организаций с русским этнокультурным направлением по </a:t>
            </a:r>
            <a:r>
              <a:rPr lang="ru-RU" dirty="0" smtClean="0"/>
              <a:t>сохранению и развитию русского языка и русской культуры в условиях </a:t>
            </a:r>
            <a:r>
              <a:rPr lang="ru-RU" dirty="0" err="1" smtClean="0"/>
              <a:t>полиэтнического</a:t>
            </a:r>
            <a:r>
              <a:rPr lang="ru-RU" dirty="0" smtClean="0"/>
              <a:t> пространства.</a:t>
            </a:r>
            <a:endParaRPr lang="ru-RU" dirty="0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43636" y="1928802"/>
            <a:ext cx="2714591" cy="20359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715140" y="4002638"/>
            <a:ext cx="2141521" cy="28553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001023" y="0"/>
            <a:ext cx="1142977" cy="114297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110-лет со дня рождения композитора </a:t>
            </a:r>
            <a:r>
              <a:rPr lang="ru-RU" dirty="0" err="1" smtClean="0"/>
              <a:t>Н.Жиганова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28596" y="2714620"/>
            <a:ext cx="464347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Торжественный вечер, посвященный </a:t>
            </a:r>
            <a:endParaRPr lang="ru-RU" dirty="0" smtClean="0"/>
          </a:p>
          <a:p>
            <a:r>
              <a:rPr lang="ru-RU" dirty="0" smtClean="0"/>
              <a:t>110-летию </a:t>
            </a:r>
            <a:r>
              <a:rPr lang="ru-RU" dirty="0" smtClean="0"/>
              <a:t>выдающегося </a:t>
            </a:r>
            <a:r>
              <a:rPr lang="ru-RU" dirty="0" smtClean="0"/>
              <a:t>татарского </a:t>
            </a:r>
            <a:r>
              <a:rPr lang="ru-RU" dirty="0" smtClean="0"/>
              <a:t>композитора </a:t>
            </a:r>
            <a:r>
              <a:rPr lang="ru-RU" dirty="0" err="1" smtClean="0"/>
              <a:t>Назиба</a:t>
            </a:r>
            <a:r>
              <a:rPr lang="ru-RU" dirty="0" smtClean="0"/>
              <a:t> </a:t>
            </a:r>
            <a:r>
              <a:rPr lang="ru-RU" dirty="0" err="1" smtClean="0"/>
              <a:t>Жиганова</a:t>
            </a:r>
            <a:r>
              <a:rPr lang="ru-RU" dirty="0" smtClean="0"/>
              <a:t> ,состоялся в Большом концертном </a:t>
            </a:r>
            <a:r>
              <a:rPr lang="ru-RU" dirty="0" smtClean="0"/>
              <a:t>зале.</a:t>
            </a:r>
          </a:p>
          <a:p>
            <a:r>
              <a:rPr lang="ru-RU" dirty="0" smtClean="0"/>
              <a:t>В </a:t>
            </a:r>
            <a:r>
              <a:rPr lang="ru-RU" dirty="0" smtClean="0"/>
              <a:t>честь юбилейной даты группа обучающихся </a:t>
            </a:r>
            <a:r>
              <a:rPr lang="ru-RU" dirty="0" smtClean="0"/>
              <a:t>8 класса посетила </a:t>
            </a:r>
          </a:p>
          <a:p>
            <a:r>
              <a:rPr lang="ru-RU" dirty="0" smtClean="0"/>
              <a:t>музей-квартиру композитора, где </a:t>
            </a:r>
            <a:r>
              <a:rPr lang="ru-RU" dirty="0" smtClean="0"/>
              <a:t>для гостей состоялась музыкальная гостиная</a:t>
            </a:r>
            <a:r>
              <a:rPr lang="ru-RU" dirty="0" smtClean="0"/>
              <a:t>.</a:t>
            </a:r>
          </a:p>
          <a:p>
            <a:r>
              <a:rPr lang="ru-RU" dirty="0" smtClean="0"/>
              <a:t>16.01.2021</a:t>
            </a:r>
            <a:endParaRPr lang="ru-RU" dirty="0" smtClean="0"/>
          </a:p>
        </p:txBody>
      </p:sp>
      <p:pic>
        <p:nvPicPr>
          <p:cNvPr id="25602" name="Picture 2" descr="https://edu.tatar.ru/upload/news/org2346/253804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72066" y="2928934"/>
            <a:ext cx="3576824" cy="23574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14290"/>
            <a:ext cx="7127768" cy="928694"/>
          </a:xfrm>
        </p:spPr>
        <p:txBody>
          <a:bodyPr>
            <a:noAutofit/>
          </a:bodyPr>
          <a:lstStyle/>
          <a:p>
            <a:r>
              <a:rPr lang="ru-RU" sz="2400" dirty="0" smtClean="0"/>
              <a:t>открытие </a:t>
            </a:r>
            <a:r>
              <a:rPr lang="ru-RU" sz="2400" dirty="0" smtClean="0"/>
              <a:t>выставки</a:t>
            </a:r>
            <a:br>
              <a:rPr lang="ru-RU" sz="2400" dirty="0" smtClean="0"/>
            </a:br>
            <a:r>
              <a:rPr lang="ru-RU" sz="2400" dirty="0" smtClean="0"/>
              <a:t>«</a:t>
            </a:r>
            <a:r>
              <a:rPr lang="ru-RU" sz="2400" dirty="0" smtClean="0"/>
              <a:t>Русский народный костюм 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>Казанского </a:t>
            </a:r>
            <a:r>
              <a:rPr lang="ru-RU" sz="2400" dirty="0" smtClean="0"/>
              <a:t>Поволжья</a:t>
            </a:r>
            <a:r>
              <a:rPr lang="ru-RU" sz="2400" dirty="0" smtClean="0"/>
              <a:t>»</a:t>
            </a: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3052754" cy="525780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3400" dirty="0" smtClean="0"/>
              <a:t>	</a:t>
            </a:r>
            <a:r>
              <a:rPr lang="ru-RU" sz="5600" dirty="0" smtClean="0"/>
              <a:t>5 </a:t>
            </a:r>
            <a:r>
              <a:rPr lang="ru-RU" sz="5600" dirty="0" smtClean="0"/>
              <a:t>февраля в Культурном центре им. </a:t>
            </a:r>
            <a:r>
              <a:rPr lang="ru-RU" sz="5600" dirty="0" smtClean="0"/>
              <a:t>А.С.Пушкина </a:t>
            </a:r>
            <a:r>
              <a:rPr lang="ru-RU" sz="5600" dirty="0" smtClean="0"/>
              <a:t>состоялось открытие выставки «Русский народный костюм Казанского Поволжья». Выставочный проект </a:t>
            </a:r>
            <a:r>
              <a:rPr lang="ru-RU" sz="5600" dirty="0" smtClean="0"/>
              <a:t>вносит </a:t>
            </a:r>
            <a:r>
              <a:rPr lang="ru-RU" sz="5600" dirty="0" smtClean="0"/>
              <a:t>большой вклад в богатое культурное наследие народов Республики Татарстан. </a:t>
            </a:r>
            <a:r>
              <a:rPr lang="ru-RU" sz="5600" dirty="0" smtClean="0"/>
              <a:t>Обучающиеся и педагогический </a:t>
            </a:r>
            <a:r>
              <a:rPr lang="ru-RU" sz="5600" dirty="0" smtClean="0"/>
              <a:t>актив гимназии посетил экспозицию, которая явилась результатом изучения и научно-экспедиционных исследований Центра русского фольклора </a:t>
            </a:r>
            <a:r>
              <a:rPr lang="ru-RU" sz="5600" dirty="0" smtClean="0"/>
              <a:t>г.Казани. Коллектив </a:t>
            </a:r>
            <a:r>
              <a:rPr lang="ru-RU" sz="5600" dirty="0" smtClean="0"/>
              <a:t>гимназии №93 </a:t>
            </a:r>
            <a:r>
              <a:rPr lang="ru-RU" sz="5600" dirty="0" smtClean="0"/>
              <a:t>поздравил</a:t>
            </a:r>
            <a:r>
              <a:rPr lang="ru-RU" sz="5600" dirty="0" smtClean="0"/>
              <a:t> Центр русского фольклора с 25-летием творческой деятельности. </a:t>
            </a:r>
            <a:endParaRPr lang="ru-RU" sz="3400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 smtClean="0"/>
          </a:p>
        </p:txBody>
      </p:sp>
      <p:pic>
        <p:nvPicPr>
          <p:cNvPr id="1026" name="Picture 2" descr="C:\Users\ACER\Downloads\IMG-20210210-WA003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57884" y="1357298"/>
            <a:ext cx="2786082" cy="2089563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3438" y="3143248"/>
            <a:ext cx="2964340" cy="19764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30" name="Picture 6" descr="https://edu.tatar.ru/upload/news/org2346/253804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28992" y="4974633"/>
            <a:ext cx="2857520" cy="1883367"/>
          </a:xfrm>
          <a:prstGeom prst="rect">
            <a:avLst/>
          </a:prstGeom>
          <a:noFill/>
        </p:spPr>
      </p:pic>
      <p:pic>
        <p:nvPicPr>
          <p:cNvPr id="9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72388" y="0"/>
            <a:ext cx="1571612" cy="1571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7143800" cy="1000132"/>
          </a:xfrm>
        </p:spPr>
        <p:txBody>
          <a:bodyPr>
            <a:noAutofit/>
          </a:bodyPr>
          <a:lstStyle/>
          <a:p>
            <a:r>
              <a:rPr lang="ru-RU" sz="2000" dirty="0" smtClean="0"/>
              <a:t>конкурс чтецов «Мы мужество славим в веках</a:t>
            </a:r>
            <a:r>
              <a:rPr lang="ru-RU" sz="2000" dirty="0" smtClean="0"/>
              <a:t>!»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000" dirty="0" smtClean="0"/>
              <a:t>заседание </a:t>
            </a:r>
            <a:r>
              <a:rPr lang="ru-RU" sz="2000" dirty="0" smtClean="0"/>
              <a:t>Научного общества обучающихся «Перспектива»</a:t>
            </a: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57158" y="2000240"/>
            <a:ext cx="8572560" cy="2500330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8 </a:t>
            </a:r>
            <a:r>
              <a:rPr lang="ru-RU" dirty="0" smtClean="0"/>
              <a:t>февраля в </a:t>
            </a:r>
            <a:r>
              <a:rPr lang="ru-RU" dirty="0" smtClean="0"/>
              <a:t>рамках Года родных языков и народного единства </a:t>
            </a:r>
            <a:r>
              <a:rPr lang="ru-RU" dirty="0" smtClean="0"/>
              <a:t> в гимназии №93 состоялся </a:t>
            </a:r>
            <a:r>
              <a:rPr lang="en-US" dirty="0" smtClean="0"/>
              <a:t>I </a:t>
            </a:r>
            <a:r>
              <a:rPr lang="ru-RU" dirty="0" smtClean="0"/>
              <a:t>тур конкурса </a:t>
            </a:r>
            <a:r>
              <a:rPr lang="ru-RU" dirty="0" smtClean="0"/>
              <a:t>чтецов «Мы мужество славим в веках</a:t>
            </a:r>
            <a:r>
              <a:rPr lang="ru-RU" dirty="0" smtClean="0"/>
              <a:t>!»</a:t>
            </a:r>
          </a:p>
          <a:p>
            <a:r>
              <a:rPr lang="ru-RU" dirty="0" smtClean="0"/>
              <a:t>6 февраля состоялось заседание Научного общества учащихся «Перспектива», посвященное Году науки и технологий и предстоящему Дню российской </a:t>
            </a:r>
            <a:r>
              <a:rPr lang="ru-RU" dirty="0" smtClean="0"/>
              <a:t>науки.</a:t>
            </a:r>
          </a:p>
          <a:p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714752"/>
            <a:ext cx="3810027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2" descr="https://edu.tatar.ru/upload/news/org2346/253914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78331" y="3714752"/>
            <a:ext cx="4232115" cy="2789350"/>
          </a:xfrm>
          <a:prstGeom prst="rect">
            <a:avLst/>
          </a:prstGeom>
          <a:noFill/>
        </p:spPr>
      </p:pic>
      <p:pic>
        <p:nvPicPr>
          <p:cNvPr id="12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72389" y="0"/>
            <a:ext cx="1571612" cy="15716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10 февраля – День памяти А.С.Пушкина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 smtClean="0"/>
              <a:t>В день памяти А. С. Пушкина обучающиеся </a:t>
            </a:r>
            <a:r>
              <a:rPr lang="ru-RU" dirty="0" smtClean="0"/>
              <a:t>8-х классов </a:t>
            </a:r>
            <a:r>
              <a:rPr lang="ru-RU" dirty="0" smtClean="0"/>
              <a:t>посетили л</a:t>
            </a:r>
            <a:r>
              <a:rPr lang="ru-RU" dirty="0" smtClean="0"/>
              <a:t>екторий </a:t>
            </a:r>
            <a:r>
              <a:rPr lang="ru-RU" dirty="0" smtClean="0"/>
              <a:t>в Картинной галерее Константина Васильева.</a:t>
            </a:r>
          </a:p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3257560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В Культурном центре им. А.С.Пушкина прошла встреча, посвященная дню памяти А.С. Пушкина. Кандидат филологических наук, директор центра Н.Г.Комар рассказала учащимся гимназии №93 о  жизни и творчестве поэта. Главной темой стали семейные ценности.</a:t>
            </a:r>
            <a:r>
              <a:rPr lang="ru-RU" dirty="0" smtClean="0"/>
              <a:t> </a:t>
            </a:r>
            <a:br>
              <a:rPr lang="ru-RU" dirty="0" smtClean="0"/>
            </a:br>
            <a:endParaRPr lang="ru-RU" dirty="0" smtClean="0"/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7410" name="Picture 2" descr="https://edu.tatar.ru/upload/news/org2346/254676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9184" y="3717999"/>
            <a:ext cx="3897064" cy="2568521"/>
          </a:xfrm>
          <a:prstGeom prst="rect">
            <a:avLst/>
          </a:prstGeom>
          <a:noFill/>
        </p:spPr>
      </p:pic>
      <p:pic>
        <p:nvPicPr>
          <p:cNvPr id="17412" name="Picture 4" descr="https://edu.tatar.ru/upload/news/org2346/254676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3786190"/>
            <a:ext cx="3829718" cy="252413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Международный день дарения  книг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3043246"/>
          </a:xfrm>
        </p:spPr>
        <p:txBody>
          <a:bodyPr>
            <a:normAutofit fontScale="70000" lnSpcReduction="20000"/>
          </a:bodyPr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15-17 февраля в гимназии прошла акция «Дарите книги с любовью», приуроченная к Международному дню </a:t>
            </a:r>
            <a:r>
              <a:rPr lang="ru-RU" dirty="0" smtClean="0"/>
              <a:t>дарения книг, </a:t>
            </a:r>
            <a:r>
              <a:rPr lang="ru-RU" dirty="0" smtClean="0"/>
              <a:t>который отмечается 14 февраля во многих странах мира. Ежегодно акция объединяет детей, родителей библиотекарей и просто неравнодушных к книгам людей. Познавательная викторина для </a:t>
            </a:r>
            <a:r>
              <a:rPr lang="ru-RU" dirty="0" smtClean="0"/>
              <a:t>1-2-х </a:t>
            </a:r>
            <a:r>
              <a:rPr lang="ru-RU" dirty="0" smtClean="0"/>
              <a:t>классов помогла юным читателям совершить маленькое путешествие в Книжное царство.</a:t>
            </a:r>
          </a:p>
          <a:p>
            <a:pPr>
              <a:buNone/>
            </a:pP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4" name="Picture 2" descr="https://edu.tatar.ru/upload/news/org2346/255571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1357298"/>
            <a:ext cx="4349996" cy="3000396"/>
          </a:xfrm>
          <a:prstGeom prst="rect">
            <a:avLst/>
          </a:prstGeom>
          <a:noFill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43240" y="4476734"/>
            <a:ext cx="1678811" cy="2238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5251" y="4500570"/>
            <a:ext cx="2952770" cy="2214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4413124" cy="841248"/>
          </a:xfrm>
        </p:spPr>
        <p:txBody>
          <a:bodyPr>
            <a:normAutofit fontScale="90000"/>
          </a:bodyPr>
          <a:lstStyle/>
          <a:p>
            <a:r>
              <a:rPr lang="ru-RU" sz="3100" dirty="0" smtClean="0"/>
              <a:t>Парламентский урок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ru-RU" dirty="0" smtClean="0"/>
              <a:t>19</a:t>
            </a:r>
            <a:r>
              <a:rPr lang="ru-RU" dirty="0" smtClean="0"/>
              <a:t> </a:t>
            </a:r>
            <a:r>
              <a:rPr lang="ru-RU" dirty="0" smtClean="0"/>
              <a:t>февраля </a:t>
            </a:r>
          </a:p>
          <a:p>
            <a:r>
              <a:rPr lang="ru-RU" dirty="0" smtClean="0"/>
              <a:t>Парламентский </a:t>
            </a:r>
            <a:r>
              <a:rPr lang="ru-RU" dirty="0" smtClean="0"/>
              <a:t>урок «</a:t>
            </a:r>
            <a:r>
              <a:rPr lang="ru-RU" dirty="0" smtClean="0"/>
              <a:t>Татарстан - наш </a:t>
            </a:r>
            <a:r>
              <a:rPr lang="ru-RU" dirty="0" smtClean="0"/>
              <a:t>общий дом» для обучающихся старших классов гимназии №93  был организован с участием депутата Казанской Городской Думы, председателя комиссии по вопросам законности, правопорядка и местному самоуправлению  </a:t>
            </a:r>
            <a:r>
              <a:rPr lang="ru-RU" dirty="0" err="1" smtClean="0"/>
              <a:t>Селивановского</a:t>
            </a:r>
            <a:r>
              <a:rPr lang="ru-RU" dirty="0" smtClean="0"/>
              <a:t> Алексея Владимировича. Урок прошел в форме круглого стола. Всех участников встречи приветствовала заместитель Председателя Совета Ассамблеи народов Татарстана, директор гимназии №93 Александровская Ирина Алексеевна.  </a:t>
            </a:r>
            <a:endParaRPr lang="ru-RU" dirty="0" smtClean="0"/>
          </a:p>
          <a:p>
            <a:r>
              <a:rPr lang="ru-RU" dirty="0" smtClean="0"/>
              <a:t>Учитель </a:t>
            </a:r>
            <a:r>
              <a:rPr lang="ru-RU" dirty="0" smtClean="0"/>
              <a:t>истории и обществознания </a:t>
            </a:r>
            <a:r>
              <a:rPr lang="ru-RU" dirty="0" err="1" smtClean="0"/>
              <a:t>Гарифуллина</a:t>
            </a:r>
            <a:r>
              <a:rPr lang="ru-RU" dirty="0" smtClean="0"/>
              <a:t> Виктория Викторовна    познакомила ребят с  устройством  органов законодательной и исполнительной  </a:t>
            </a:r>
            <a:r>
              <a:rPr lang="ru-RU" dirty="0" smtClean="0"/>
              <a:t>власти, историей</a:t>
            </a:r>
            <a:r>
              <a:rPr lang="ru-RU" dirty="0" smtClean="0"/>
              <a:t>  проведения  </a:t>
            </a:r>
            <a:endParaRPr lang="ru-RU" dirty="0" smtClean="0"/>
          </a:p>
          <a:p>
            <a:r>
              <a:rPr lang="ru-RU" dirty="0" smtClean="0"/>
              <a:t>Парламентского </a:t>
            </a:r>
            <a:r>
              <a:rPr lang="ru-RU" dirty="0" smtClean="0"/>
              <a:t>урока в Республике Татарстан. 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481" name="Picture 1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857752" y="785795"/>
            <a:ext cx="390527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3786190"/>
            <a:ext cx="3857652" cy="28932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457200"/>
            <a:ext cx="7413520" cy="841248"/>
          </a:xfrm>
        </p:spPr>
        <p:txBody>
          <a:bodyPr>
            <a:normAutofit fontScale="90000"/>
          </a:bodyPr>
          <a:lstStyle/>
          <a:p>
            <a:r>
              <a:rPr lang="ru-RU" sz="2700" dirty="0" smtClean="0"/>
              <a:t>Этнографический музей </a:t>
            </a:r>
            <a:r>
              <a:rPr lang="ru-RU" sz="2700" dirty="0" smtClean="0"/>
              <a:t/>
            </a:r>
            <a:br>
              <a:rPr lang="ru-RU" sz="2700" dirty="0" smtClean="0"/>
            </a:br>
            <a:r>
              <a:rPr lang="ru-RU" sz="2700" dirty="0" smtClean="0"/>
              <a:t>Музейное занятие, посвященное Дню экскурсовода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>
              <a:spcBef>
                <a:spcPct val="0"/>
              </a:spcBef>
              <a:buNone/>
            </a:pPr>
            <a:r>
              <a:rPr lang="ru-RU" sz="24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Этнографический музей гимназии №93</a:t>
            </a:r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071942"/>
            <a:ext cx="2786082" cy="2089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Прямоугольник 5"/>
          <p:cNvSpPr/>
          <p:nvPr/>
        </p:nvSpPr>
        <p:spPr>
          <a:xfrm>
            <a:off x="5286380" y="1500174"/>
            <a:ext cx="378777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0"/>
              </a:spcBef>
            </a:pPr>
            <a:r>
              <a:rPr lang="ru-RU" sz="2400" cap="all" dirty="0" smtClean="0">
                <a:solidFill>
                  <a:srgbClr val="4E3B3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Этнографический музей КФУ</a:t>
            </a:r>
            <a:endParaRPr lang="ru-RU" sz="2400" cap="all" dirty="0">
              <a:solidFill>
                <a:srgbClr val="4E3B30"/>
              </a:solidFill>
              <a:effectLst>
                <a:reflection blurRad="12700" stA="48000" endA="300" endPos="55000" dir="5400000" sy="-90000" algn="bl" rotWithShape="0"/>
              </a:effectLst>
              <a:latin typeface="Franklin Gothic Medium"/>
              <a:ea typeface="+mj-ea"/>
              <a:cs typeface="+mj-cs"/>
            </a:endParaRPr>
          </a:p>
        </p:txBody>
      </p:sp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2285992"/>
            <a:ext cx="2692381" cy="2019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71802" y="2928934"/>
            <a:ext cx="3071781" cy="23038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65" y="0"/>
            <a:ext cx="1428736" cy="142873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r"/>
            <a:r>
              <a:rPr lang="ru-RU" sz="2400" dirty="0" smtClean="0"/>
              <a:t>смотр строя и песни</a:t>
            </a:r>
            <a:endParaRPr lang="ru-RU" sz="24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142984"/>
            <a:ext cx="3543296" cy="4267216"/>
          </a:xfrm>
        </p:spPr>
        <p:txBody>
          <a:bodyPr/>
          <a:lstStyle/>
          <a:p>
            <a:r>
              <a:rPr lang="ru-RU" sz="1800" dirty="0" smtClean="0"/>
              <a:t>В рамках месячника военно-патриотического воспитания </a:t>
            </a:r>
            <a:endParaRPr lang="ru-RU" sz="1800" dirty="0" smtClean="0"/>
          </a:p>
          <a:p>
            <a:r>
              <a:rPr lang="ru-RU" sz="1800" dirty="0" smtClean="0"/>
              <a:t>17 </a:t>
            </a:r>
            <a:r>
              <a:rPr lang="ru-RU" sz="1800" dirty="0" smtClean="0"/>
              <a:t>февраля </a:t>
            </a:r>
            <a:r>
              <a:rPr lang="ru-RU" sz="1800" dirty="0" smtClean="0"/>
              <a:t>в гимназии№93 </a:t>
            </a:r>
          </a:p>
          <a:p>
            <a:r>
              <a:rPr lang="ru-RU" sz="1800" dirty="0" smtClean="0"/>
              <a:t>был </a:t>
            </a:r>
            <a:r>
              <a:rPr lang="ru-RU" sz="1800" dirty="0" smtClean="0"/>
              <a:t>проведён смотр строя и </a:t>
            </a:r>
            <a:r>
              <a:rPr lang="ru-RU" sz="1800" dirty="0" smtClean="0"/>
              <a:t>песни среди 4 – 8 классов</a:t>
            </a:r>
            <a:endParaRPr lang="ru-RU" sz="1800" dirty="0" smtClean="0"/>
          </a:p>
          <a:p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3438" y="1625166"/>
            <a:ext cx="3786214" cy="28396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2532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3643314"/>
            <a:ext cx="4571185" cy="2587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 descr="E:\Год родных языков РТ\Логотип round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786702" y="0"/>
            <a:ext cx="1357298" cy="13572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536</TotalTime>
  <Words>236</Words>
  <Application>Microsoft Office PowerPoint</Application>
  <PresentationFormat>Экран (4:3)</PresentationFormat>
  <Paragraphs>55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Трек</vt:lpstr>
      <vt:lpstr>Слайд 1</vt:lpstr>
      <vt:lpstr>110-лет со дня рождения композитора Н.Жиганова</vt:lpstr>
      <vt:lpstr>открытие выставки «Русский народный костюм  Казанского Поволжья»</vt:lpstr>
      <vt:lpstr>конкурс чтецов «Мы мужество славим в веках!»  заседание Научного общества обучающихся «Перспектива» </vt:lpstr>
      <vt:lpstr>10 февраля – День памяти А.С.Пушкина</vt:lpstr>
      <vt:lpstr>Международный день дарения  книг</vt:lpstr>
      <vt:lpstr>Парламентский урок </vt:lpstr>
      <vt:lpstr>Этнографический музей  Музейное занятие, посвященное Дню экскурсовода  </vt:lpstr>
      <vt:lpstr>смотр строя и песни</vt:lpstr>
      <vt:lpstr>проект  "ТолстойЛаб"</vt:lpstr>
      <vt:lpstr>Международный день  родного языка</vt:lpstr>
      <vt:lpstr>Совместное заседание Комиссии  Общественной палаты РФ по гармонизации межнациональных и межрелигиозных отношений, по вопросам развития культуры и сохранению духовного наследия и Общественной палаты РТ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Информационная справка  МАОУ «Лицей-инженерный центр»  Советского района по проведенным мероприятиям в рамках Года родных языков и народного единства за  февраль 2021 года</dc:title>
  <dc:creator>User</dc:creator>
  <cp:lastModifiedBy>Пользователь Windows</cp:lastModifiedBy>
  <cp:revision>59</cp:revision>
  <dcterms:created xsi:type="dcterms:W3CDTF">2021-02-23T14:43:13Z</dcterms:created>
  <dcterms:modified xsi:type="dcterms:W3CDTF">2021-02-25T22:49:16Z</dcterms:modified>
</cp:coreProperties>
</file>